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3" r:id="rId31"/>
    <p:sldId id="284" r:id="rId32"/>
    <p:sldId id="285" r:id="rId33"/>
    <p:sldId id="286" r:id="rId34"/>
    <p:sldId id="287" r:id="rId35"/>
    <p:sldId id="288" r:id="rId36"/>
    <p:sldId id="289" r:id="rId37"/>
    <p:sldId id="290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  <p:sldId id="299" r:id="rId47"/>
    <p:sldId id="300" r:id="rId48"/>
    <p:sldId id="303" r:id="rId49"/>
    <p:sldId id="305" r:id="rId50"/>
    <p:sldId id="304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</p:sldIdLst>
  <p:sldSz cx="10080625" cy="5670550"/>
  <p:notesSz cx="7559675" cy="106918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8" d="100"/>
          <a:sy n="88" d="100"/>
        </p:scale>
        <p:origin x="618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63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slide" Target="slides/slide38.xml"/><Relationship Id="rId54" Type="http://schemas.openxmlformats.org/officeDocument/2006/relationships/slide" Target="slides/slide51.xml"/><Relationship Id="rId62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61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56" Type="http://schemas.openxmlformats.org/officeDocument/2006/relationships/slide" Target="slides/slide53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59" Type="http://schemas.openxmlformats.org/officeDocument/2006/relationships/slide" Target="slides/slide56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4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5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6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3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7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8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1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5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subTitle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1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9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0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4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9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98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1" name="PlaceHolder 3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4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5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6" name="PlaceHolder 5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8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09" name="PlaceHolder 3"/>
          <p:cNvSpPr>
            <a:spLocks noGrp="1"/>
          </p:cNvSpPr>
          <p:nvPr>
            <p:ph type="body"/>
          </p:nvPr>
        </p:nvSpPr>
        <p:spPr>
          <a:xfrm>
            <a:off x="357156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0" name="PlaceHolder 4"/>
          <p:cNvSpPr>
            <a:spLocks noGrp="1"/>
          </p:cNvSpPr>
          <p:nvPr>
            <p:ph type="body"/>
          </p:nvPr>
        </p:nvSpPr>
        <p:spPr>
          <a:xfrm>
            <a:off x="6639120" y="132660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1" name="PlaceHolder 5"/>
          <p:cNvSpPr>
            <a:spLocks noGrp="1"/>
          </p:cNvSpPr>
          <p:nvPr>
            <p:ph type="body"/>
          </p:nvPr>
        </p:nvSpPr>
        <p:spPr>
          <a:xfrm>
            <a:off x="50400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2" name="PlaceHolder 6"/>
          <p:cNvSpPr>
            <a:spLocks noGrp="1"/>
          </p:cNvSpPr>
          <p:nvPr>
            <p:ph type="body"/>
          </p:nvPr>
        </p:nvSpPr>
        <p:spPr>
          <a:xfrm>
            <a:off x="357156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3" name="PlaceHolder 7"/>
          <p:cNvSpPr>
            <a:spLocks noGrp="1"/>
          </p:cNvSpPr>
          <p:nvPr>
            <p:ph type="body"/>
          </p:nvPr>
        </p:nvSpPr>
        <p:spPr>
          <a:xfrm>
            <a:off x="6639120" y="3044520"/>
            <a:ext cx="292104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226080"/>
            <a:ext cx="9072000" cy="43884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304452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326600"/>
            <a:ext cx="442692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3044520"/>
            <a:ext cx="9072000" cy="15685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39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PlaceHolder 1"/>
          <p:cNvSpPr>
            <a:spLocks noGrp="1"/>
          </p:cNvSpPr>
          <p:nvPr>
            <p:ph type="title"/>
          </p:nvPr>
        </p:nvSpPr>
        <p:spPr>
          <a:xfrm>
            <a:off x="504000" y="226080"/>
            <a:ext cx="9072000" cy="94644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77" name="PlaceHolder 2"/>
          <p:cNvSpPr>
            <a:spLocks noGrp="1"/>
          </p:cNvSpPr>
          <p:nvPr>
            <p:ph type="body"/>
          </p:nvPr>
        </p:nvSpPr>
        <p:spPr>
          <a:xfrm>
            <a:off x="504000" y="1326600"/>
            <a:ext cx="9072000" cy="3288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5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5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5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5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5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2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CustomShape 1"/>
          <p:cNvSpPr/>
          <p:nvPr/>
        </p:nvSpPr>
        <p:spPr>
          <a:xfrm>
            <a:off x="504000" y="226080"/>
            <a:ext cx="9070200" cy="9446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>
            <a:noAutofit/>
          </a:bodyPr>
          <a:lstStyle/>
          <a:p>
            <a:pPr algn="ctr">
              <a:lnSpc>
                <a:spcPct val="100000"/>
              </a:lnSpc>
            </a:pPr>
            <a:r>
              <a:rPr lang="en-US" sz="3600" b="0" strike="noStrike" spc="-1">
                <a:solidFill>
                  <a:srgbClr val="000000"/>
                </a:solidFill>
                <a:latin typeface="Arial"/>
                <a:ea typeface="DejaVu Sans"/>
              </a:rPr>
              <a:t>Amsterdam Birsdscan MR1 at ARTIS</a:t>
            </a:r>
            <a:br/>
            <a:r>
              <a:rPr lang="en-US" sz="2000" b="0" strike="noStrike" spc="-1">
                <a:solidFill>
                  <a:srgbClr val="000000"/>
                </a:solidFill>
                <a:latin typeface="Arial"/>
                <a:ea typeface="DejaVu Sans"/>
              </a:rPr>
              <a:t>Overview of data from 11/03/2021 to 31/08/2021</a:t>
            </a:r>
            <a:endParaRPr lang="en-US" sz="2000" b="0" strike="noStrike" spc="-1">
              <a:latin typeface="Arial"/>
            </a:endParaRPr>
          </a:p>
        </p:txBody>
      </p:sp>
      <p:sp>
        <p:nvSpPr>
          <p:cNvPr id="115" name="CustomShape 2"/>
          <p:cNvSpPr/>
          <p:nvPr/>
        </p:nvSpPr>
        <p:spPr>
          <a:xfrm>
            <a:off x="504000" y="1326600"/>
            <a:ext cx="9070200" cy="3975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lnSpcReduction="10000"/>
          </a:bodyPr>
          <a:lstStyle/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following data is extracted from the PostgreSQL cloud database and processed using the MR1 Analysis Tool developed by SBRS</a:t>
            </a:r>
            <a:endParaRPr lang="en-US" sz="1800" b="0" strike="noStrike" spc="-1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Further analysis is performed in Python</a:t>
            </a:r>
            <a:endParaRPr lang="en-US" sz="1800" b="0" strike="noStrike" spc="-1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mean MTR per day/night is calculated in a single altitude bin between 25m and 1025m for the creation of MTR time series</a:t>
            </a:r>
            <a:endParaRPr lang="en-US" sz="1800" b="0" strike="noStrike" spc="-1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Only short pulse data is used </a:t>
            </a:r>
            <a:endParaRPr lang="en-US" sz="1800" b="0" strike="noStrike" spc="-1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The probability of classification cutoff is set to 0.3. Echoes with a lower probability of classification are excluded</a:t>
            </a:r>
            <a:endParaRPr lang="en-US" sz="1800" b="0" strike="noStrike" spc="-1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Echoes for which “observation time”/”time duration bin” &lt; 0.2 are also excluded</a:t>
            </a:r>
            <a:endParaRPr lang="en-US" sz="1800" b="0" strike="noStrike" spc="-1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  <a:ea typeface="DejaVu Sans"/>
              </a:rPr>
              <a:t>Birds and insects are identified. Birds are classified into: passerine, wader, swift, large bird, unidentified bird, and flock</a:t>
            </a:r>
            <a:endParaRPr lang="en-US" sz="18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2" name="Picture 131"/>
          <p:cNvPicPr/>
          <p:nvPr/>
        </p:nvPicPr>
        <p:blipFill>
          <a:blip r:embed="rId2"/>
          <a:srcRect r="483"/>
          <a:stretch/>
        </p:blipFill>
        <p:spPr>
          <a:xfrm>
            <a:off x="26640" y="751320"/>
            <a:ext cx="10029240" cy="4196880"/>
          </a:xfrm>
          <a:prstGeom prst="rect">
            <a:avLst/>
          </a:prstGeom>
          <a:ln>
            <a:noFill/>
          </a:ln>
        </p:spPr>
      </p:pic>
      <p:sp>
        <p:nvSpPr>
          <p:cNvPr id="133" name="TextShape 1"/>
          <p:cNvSpPr txBox="1"/>
          <p:nvPr/>
        </p:nvSpPr>
        <p:spPr>
          <a:xfrm>
            <a:off x="7115760" y="655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4" name="Picture 133"/>
          <p:cNvPicPr/>
          <p:nvPr/>
        </p:nvPicPr>
        <p:blipFill>
          <a:blip r:embed="rId2"/>
          <a:srcRect r="256"/>
          <a:stretch/>
        </p:blipFill>
        <p:spPr>
          <a:xfrm>
            <a:off x="26640" y="691200"/>
            <a:ext cx="10051560" cy="4316760"/>
          </a:xfrm>
          <a:prstGeom prst="rect">
            <a:avLst/>
          </a:prstGeom>
          <a:ln>
            <a:noFill/>
          </a:ln>
        </p:spPr>
      </p:pic>
      <p:sp>
        <p:nvSpPr>
          <p:cNvPr id="135" name="TextShape 1"/>
          <p:cNvSpPr txBox="1"/>
          <p:nvPr/>
        </p:nvSpPr>
        <p:spPr>
          <a:xfrm>
            <a:off x="7115760" y="655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Picture 135"/>
          <p:cNvPicPr/>
          <p:nvPr/>
        </p:nvPicPr>
        <p:blipFill>
          <a:blip r:embed="rId2"/>
          <a:srcRect r="483"/>
          <a:stretch/>
        </p:blipFill>
        <p:spPr>
          <a:xfrm>
            <a:off x="26640" y="751320"/>
            <a:ext cx="10029240" cy="4196880"/>
          </a:xfrm>
          <a:prstGeom prst="rect">
            <a:avLst/>
          </a:prstGeom>
          <a:ln>
            <a:noFill/>
          </a:ln>
        </p:spPr>
      </p:pic>
      <p:sp>
        <p:nvSpPr>
          <p:cNvPr id="137" name="TextShape 1"/>
          <p:cNvSpPr txBox="1"/>
          <p:nvPr/>
        </p:nvSpPr>
        <p:spPr>
          <a:xfrm>
            <a:off x="7115760" y="655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Picture 137"/>
          <p:cNvPicPr/>
          <p:nvPr/>
        </p:nvPicPr>
        <p:blipFill>
          <a:blip r:embed="rId2"/>
          <a:srcRect r="222"/>
          <a:stretch/>
        </p:blipFill>
        <p:spPr>
          <a:xfrm>
            <a:off x="26640" y="691200"/>
            <a:ext cx="10051560" cy="4316760"/>
          </a:xfrm>
          <a:prstGeom prst="rect">
            <a:avLst/>
          </a:prstGeom>
          <a:ln>
            <a:noFill/>
          </a:ln>
        </p:spPr>
      </p:pic>
      <p:sp>
        <p:nvSpPr>
          <p:cNvPr id="139" name="TextShape 1"/>
          <p:cNvSpPr txBox="1"/>
          <p:nvPr/>
        </p:nvSpPr>
        <p:spPr>
          <a:xfrm>
            <a:off x="7115760" y="655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CustomShape 1"/>
          <p:cNvSpPr/>
          <p:nvPr/>
        </p:nvSpPr>
        <p:spPr>
          <a:xfrm>
            <a:off x="1280160" y="274680"/>
            <a:ext cx="5209200" cy="1171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  <a:p>
            <a:pPr>
              <a:lnSpc>
                <a:spcPct val="100000"/>
              </a:lnSpc>
            </a:pPr>
            <a:endParaRPr lang="en-US" sz="1800" b="0" strike="noStrike" spc="-1">
              <a:latin typeface="Arial"/>
            </a:endParaRPr>
          </a:p>
        </p:txBody>
      </p:sp>
      <p:pic>
        <p:nvPicPr>
          <p:cNvPr id="141" name="Picture 140"/>
          <p:cNvPicPr/>
          <p:nvPr/>
        </p:nvPicPr>
        <p:blipFill>
          <a:blip r:embed="rId2"/>
          <a:stretch/>
        </p:blipFill>
        <p:spPr>
          <a:xfrm>
            <a:off x="731520" y="625680"/>
            <a:ext cx="8426160" cy="4492800"/>
          </a:xfrm>
          <a:prstGeom prst="rect">
            <a:avLst/>
          </a:prstGeom>
          <a:ln>
            <a:noFill/>
          </a:ln>
        </p:spPr>
      </p:pic>
      <p:sp>
        <p:nvSpPr>
          <p:cNvPr id="142" name="TextShape 2"/>
          <p:cNvSpPr txBox="1"/>
          <p:nvPr/>
        </p:nvSpPr>
        <p:spPr>
          <a:xfrm>
            <a:off x="7608960" y="2011680"/>
            <a:ext cx="1476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Light colors: day</a:t>
            </a:r>
          </a:p>
          <a:p>
            <a:r>
              <a:rPr lang="en-US" sz="1200" b="0" strike="noStrike" spc="-1">
                <a:latin typeface="Arial"/>
              </a:rPr>
              <a:t>Bright colors: night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" name="Picture 142"/>
          <p:cNvPicPr/>
          <p:nvPr/>
        </p:nvPicPr>
        <p:blipFill>
          <a:blip r:embed="rId2"/>
          <a:stretch/>
        </p:blipFill>
        <p:spPr>
          <a:xfrm>
            <a:off x="672480" y="581040"/>
            <a:ext cx="8577360" cy="4573440"/>
          </a:xfrm>
          <a:prstGeom prst="rect">
            <a:avLst/>
          </a:prstGeom>
          <a:ln>
            <a:noFill/>
          </a:ln>
        </p:spPr>
      </p:pic>
      <p:sp>
        <p:nvSpPr>
          <p:cNvPr id="144" name="TextShape 1"/>
          <p:cNvSpPr txBox="1"/>
          <p:nvPr/>
        </p:nvSpPr>
        <p:spPr>
          <a:xfrm>
            <a:off x="7680960" y="1940040"/>
            <a:ext cx="1476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Light colors: day</a:t>
            </a:r>
          </a:p>
          <a:p>
            <a:r>
              <a:rPr lang="en-US" sz="1200" b="0" strike="noStrike" spc="-1">
                <a:latin typeface="Arial"/>
              </a:rPr>
              <a:t>Bright colors: night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Picture 144"/>
          <p:cNvPicPr/>
          <p:nvPr/>
        </p:nvPicPr>
        <p:blipFill>
          <a:blip r:embed="rId2"/>
          <a:stretch/>
        </p:blipFill>
        <p:spPr>
          <a:xfrm>
            <a:off x="672480" y="581040"/>
            <a:ext cx="8577360" cy="4573440"/>
          </a:xfrm>
          <a:prstGeom prst="rect">
            <a:avLst/>
          </a:prstGeom>
          <a:ln>
            <a:noFill/>
          </a:ln>
        </p:spPr>
      </p:pic>
      <p:sp>
        <p:nvSpPr>
          <p:cNvPr id="146" name="TextShape 1"/>
          <p:cNvSpPr txBox="1"/>
          <p:nvPr/>
        </p:nvSpPr>
        <p:spPr>
          <a:xfrm>
            <a:off x="4389120" y="1920240"/>
            <a:ext cx="1476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Light colors: day</a:t>
            </a:r>
          </a:p>
          <a:p>
            <a:r>
              <a:rPr lang="en-US" sz="1200" b="0" strike="noStrike" spc="-1">
                <a:latin typeface="Arial"/>
              </a:rPr>
              <a:t>Bright colors: night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Picture 146"/>
          <p:cNvPicPr/>
          <p:nvPr/>
        </p:nvPicPr>
        <p:blipFill>
          <a:blip r:embed="rId2"/>
          <a:stretch/>
        </p:blipFill>
        <p:spPr>
          <a:xfrm>
            <a:off x="672480" y="581040"/>
            <a:ext cx="8577360" cy="4573440"/>
          </a:xfrm>
          <a:prstGeom prst="rect">
            <a:avLst/>
          </a:prstGeom>
          <a:ln>
            <a:noFill/>
          </a:ln>
        </p:spPr>
      </p:pic>
      <p:sp>
        <p:nvSpPr>
          <p:cNvPr id="148" name="TextShape 1"/>
          <p:cNvSpPr txBox="1"/>
          <p:nvPr/>
        </p:nvSpPr>
        <p:spPr>
          <a:xfrm>
            <a:off x="7680960" y="1940400"/>
            <a:ext cx="1476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Light colors: day</a:t>
            </a:r>
          </a:p>
          <a:p>
            <a:r>
              <a:rPr lang="en-US" sz="1200" b="0" strike="noStrike" spc="-1">
                <a:latin typeface="Arial"/>
              </a:rPr>
              <a:t>Bright colors: night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Picture 148"/>
          <p:cNvPicPr/>
          <p:nvPr/>
        </p:nvPicPr>
        <p:blipFill>
          <a:blip r:embed="rId2"/>
          <a:stretch/>
        </p:blipFill>
        <p:spPr>
          <a:xfrm>
            <a:off x="672480" y="581040"/>
            <a:ext cx="8577360" cy="4573440"/>
          </a:xfrm>
          <a:prstGeom prst="rect">
            <a:avLst/>
          </a:prstGeom>
          <a:ln>
            <a:noFill/>
          </a:ln>
        </p:spPr>
      </p:pic>
      <p:sp>
        <p:nvSpPr>
          <p:cNvPr id="150" name="TextShape 1"/>
          <p:cNvSpPr txBox="1"/>
          <p:nvPr/>
        </p:nvSpPr>
        <p:spPr>
          <a:xfrm>
            <a:off x="7680960" y="1940400"/>
            <a:ext cx="1476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Light colors: day</a:t>
            </a:r>
          </a:p>
          <a:p>
            <a:r>
              <a:rPr lang="en-US" sz="1200" b="0" strike="noStrike" spc="-1">
                <a:latin typeface="Arial"/>
              </a:rPr>
              <a:t>Bright colors: night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Picture 150"/>
          <p:cNvPicPr/>
          <p:nvPr/>
        </p:nvPicPr>
        <p:blipFill>
          <a:blip r:embed="rId2"/>
          <a:stretch/>
        </p:blipFill>
        <p:spPr>
          <a:xfrm>
            <a:off x="672480" y="581040"/>
            <a:ext cx="8577360" cy="4573440"/>
          </a:xfrm>
          <a:prstGeom prst="rect">
            <a:avLst/>
          </a:prstGeom>
          <a:ln>
            <a:noFill/>
          </a:ln>
        </p:spPr>
      </p:pic>
      <p:sp>
        <p:nvSpPr>
          <p:cNvPr id="152" name="TextShape 1"/>
          <p:cNvSpPr txBox="1"/>
          <p:nvPr/>
        </p:nvSpPr>
        <p:spPr>
          <a:xfrm>
            <a:off x="4425120" y="1920240"/>
            <a:ext cx="1476720" cy="602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Light colors: day</a:t>
            </a:r>
          </a:p>
          <a:p>
            <a:r>
              <a:rPr lang="en-US" sz="1200" b="0" strike="noStrike" spc="-1">
                <a:latin typeface="Arial"/>
              </a:rPr>
              <a:t>Bright colors: night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Picture 115"/>
          <p:cNvPicPr/>
          <p:nvPr/>
        </p:nvPicPr>
        <p:blipFill>
          <a:blip r:embed="rId2"/>
          <a:stretch/>
        </p:blipFill>
        <p:spPr>
          <a:xfrm>
            <a:off x="388440" y="151920"/>
            <a:ext cx="9354600" cy="5395320"/>
          </a:xfrm>
          <a:prstGeom prst="rect">
            <a:avLst/>
          </a:prstGeom>
          <a:ln>
            <a:noFill/>
          </a:ln>
        </p:spPr>
      </p:pic>
      <p:sp>
        <p:nvSpPr>
          <p:cNvPr id="117" name="TextShape 1"/>
          <p:cNvSpPr txBox="1"/>
          <p:nvPr/>
        </p:nvSpPr>
        <p:spPr>
          <a:xfrm>
            <a:off x="7151760" y="187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CustomShape 1"/>
          <p:cNvSpPr/>
          <p:nvPr/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/>
          </a:bodyPr>
          <a:lstStyle/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average MTR for each month, and the cumulative MTR throughout the entire month, versus (local) hour is calculated for birds and insects</a:t>
            </a:r>
            <a:endParaRPr lang="en-US" sz="1800" b="0" strike="noStrike" spc="-1" dirty="0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Plots are created of MTR versus (local) hour for birds and insects together, and for different types of birds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/>
          <p:nvPr/>
        </p:nvPicPr>
        <p:blipFill>
          <a:blip r:embed="rId2"/>
          <a:srcRect t="5631"/>
          <a:stretch/>
        </p:blipFill>
        <p:spPr>
          <a:xfrm>
            <a:off x="1065240" y="110880"/>
            <a:ext cx="7393320" cy="2790000"/>
          </a:xfrm>
          <a:prstGeom prst="rect">
            <a:avLst/>
          </a:prstGeom>
          <a:ln>
            <a:noFill/>
          </a:ln>
        </p:spPr>
      </p:pic>
      <p:pic>
        <p:nvPicPr>
          <p:cNvPr id="155" name="Picture 154"/>
          <p:cNvPicPr/>
          <p:nvPr/>
        </p:nvPicPr>
        <p:blipFill>
          <a:blip r:embed="rId3"/>
          <a:srcRect t="5631"/>
          <a:stretch/>
        </p:blipFill>
        <p:spPr>
          <a:xfrm>
            <a:off x="1065600" y="2666880"/>
            <a:ext cx="7393320" cy="279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/>
          <p:cNvPicPr/>
          <p:nvPr/>
        </p:nvPicPr>
        <p:blipFill>
          <a:blip r:embed="rId2"/>
          <a:srcRect t="5631"/>
          <a:stretch/>
        </p:blipFill>
        <p:spPr>
          <a:xfrm>
            <a:off x="1065240" y="110880"/>
            <a:ext cx="7393320" cy="2790000"/>
          </a:xfrm>
          <a:prstGeom prst="rect">
            <a:avLst/>
          </a:prstGeom>
          <a:ln>
            <a:noFill/>
          </a:ln>
        </p:spPr>
      </p:pic>
      <p:pic>
        <p:nvPicPr>
          <p:cNvPr id="157" name="Picture 156"/>
          <p:cNvPicPr/>
          <p:nvPr/>
        </p:nvPicPr>
        <p:blipFill>
          <a:blip r:embed="rId3"/>
          <a:srcRect t="5631"/>
          <a:stretch/>
        </p:blipFill>
        <p:spPr>
          <a:xfrm>
            <a:off x="1065600" y="2666880"/>
            <a:ext cx="7393320" cy="279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/>
          <p:cNvPicPr/>
          <p:nvPr/>
        </p:nvPicPr>
        <p:blipFill>
          <a:blip r:embed="rId2"/>
          <a:srcRect t="5631"/>
          <a:stretch/>
        </p:blipFill>
        <p:spPr>
          <a:xfrm>
            <a:off x="1065240" y="110880"/>
            <a:ext cx="7393320" cy="2790000"/>
          </a:xfrm>
          <a:prstGeom prst="rect">
            <a:avLst/>
          </a:prstGeom>
          <a:ln>
            <a:noFill/>
          </a:ln>
        </p:spPr>
      </p:pic>
      <p:pic>
        <p:nvPicPr>
          <p:cNvPr id="159" name="Picture 158"/>
          <p:cNvPicPr/>
          <p:nvPr/>
        </p:nvPicPr>
        <p:blipFill>
          <a:blip r:embed="rId3"/>
          <a:srcRect t="5631"/>
          <a:stretch/>
        </p:blipFill>
        <p:spPr>
          <a:xfrm>
            <a:off x="1065600" y="2666880"/>
            <a:ext cx="7393320" cy="279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/>
          <p:cNvPicPr/>
          <p:nvPr/>
        </p:nvPicPr>
        <p:blipFill>
          <a:blip r:embed="rId2"/>
          <a:srcRect t="5631"/>
          <a:stretch/>
        </p:blipFill>
        <p:spPr>
          <a:xfrm>
            <a:off x="1065240" y="110880"/>
            <a:ext cx="7393320" cy="2790000"/>
          </a:xfrm>
          <a:prstGeom prst="rect">
            <a:avLst/>
          </a:prstGeom>
          <a:ln>
            <a:noFill/>
          </a:ln>
        </p:spPr>
      </p:pic>
      <p:pic>
        <p:nvPicPr>
          <p:cNvPr id="161" name="Picture 160"/>
          <p:cNvPicPr/>
          <p:nvPr/>
        </p:nvPicPr>
        <p:blipFill>
          <a:blip r:embed="rId3"/>
          <a:srcRect t="5631"/>
          <a:stretch/>
        </p:blipFill>
        <p:spPr>
          <a:xfrm>
            <a:off x="1065600" y="2666880"/>
            <a:ext cx="7393320" cy="279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/>
          <p:cNvPicPr/>
          <p:nvPr/>
        </p:nvPicPr>
        <p:blipFill>
          <a:blip r:embed="rId2"/>
          <a:srcRect t="5631"/>
          <a:stretch/>
        </p:blipFill>
        <p:spPr>
          <a:xfrm>
            <a:off x="1065240" y="110880"/>
            <a:ext cx="7393320" cy="2790000"/>
          </a:xfrm>
          <a:prstGeom prst="rect">
            <a:avLst/>
          </a:prstGeom>
          <a:ln>
            <a:noFill/>
          </a:ln>
        </p:spPr>
      </p:pic>
      <p:pic>
        <p:nvPicPr>
          <p:cNvPr id="163" name="Picture 162"/>
          <p:cNvPicPr/>
          <p:nvPr/>
        </p:nvPicPr>
        <p:blipFill>
          <a:blip r:embed="rId3"/>
          <a:srcRect t="5631"/>
          <a:stretch/>
        </p:blipFill>
        <p:spPr>
          <a:xfrm>
            <a:off x="1065600" y="2666880"/>
            <a:ext cx="7393320" cy="279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/>
          <p:nvPr/>
        </p:nvPicPr>
        <p:blipFill>
          <a:blip r:embed="rId2"/>
          <a:srcRect t="5631"/>
          <a:stretch/>
        </p:blipFill>
        <p:spPr>
          <a:xfrm>
            <a:off x="1065240" y="110880"/>
            <a:ext cx="7393320" cy="2790000"/>
          </a:xfrm>
          <a:prstGeom prst="rect">
            <a:avLst/>
          </a:prstGeom>
          <a:ln>
            <a:noFill/>
          </a:ln>
        </p:spPr>
      </p:pic>
      <p:pic>
        <p:nvPicPr>
          <p:cNvPr id="165" name="Picture 164"/>
          <p:cNvPicPr/>
          <p:nvPr/>
        </p:nvPicPr>
        <p:blipFill>
          <a:blip r:embed="rId3"/>
          <a:srcRect t="5631"/>
          <a:stretch/>
        </p:blipFill>
        <p:spPr>
          <a:xfrm>
            <a:off x="1065600" y="2666880"/>
            <a:ext cx="7393320" cy="279000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4000" lnSpcReduction="10000"/>
          </a:bodyPr>
          <a:lstStyle/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For the following analysis, data is extracted from </a:t>
            </a:r>
            <a:r>
              <a:rPr lang="en-US" sz="1800" b="0" strike="noStrike" spc="-1" dirty="0" err="1">
                <a:solidFill>
                  <a:srgbClr val="000000"/>
                </a:solidFill>
                <a:latin typeface="Arial"/>
                <a:ea typeface="DejaVu Sans"/>
              </a:rPr>
              <a:t>pgAdmin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using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and the query “query_pgAdmin_20210907.sql”</a:t>
            </a:r>
            <a:endParaRPr lang="en-US" sz="1800" b="0" strike="noStrike" spc="-1" dirty="0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Further analysis is performed in Python</a:t>
            </a:r>
            <a:endParaRPr lang="en-US" sz="1800" b="0" strike="noStrike" spc="-1" dirty="0">
              <a:latin typeface="Arial"/>
            </a:endParaRP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The distributions of altitude, speed, and direction,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for each month, and</a:t>
            </a: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 for birds and insects separately, are calculated given the following conditions:</a:t>
            </a:r>
            <a:endParaRPr lang="en-US" sz="1800" b="0" strike="noStrike" spc="-1" dirty="0">
              <a:latin typeface="Arial"/>
            </a:endParaRPr>
          </a:p>
          <a:p>
            <a:pPr marL="648000" lvl="2" indent="-214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“blind time”/”time duration bin” &lt; 0.80</a:t>
            </a:r>
            <a:endParaRPr lang="en-US" sz="1800" b="0" strike="noStrike" spc="-1" dirty="0">
              <a:latin typeface="Arial"/>
            </a:endParaRPr>
          </a:p>
          <a:p>
            <a:pPr marL="648000" lvl="2" indent="-214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Probability of detection &gt;= 0.3</a:t>
            </a:r>
            <a:endParaRPr lang="en-US" sz="1800" b="0" strike="noStrike" spc="-1" dirty="0">
              <a:latin typeface="Arial"/>
            </a:endParaRPr>
          </a:p>
          <a:p>
            <a:pPr marL="648000" lvl="2" indent="-214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Short pulse only</a:t>
            </a:r>
            <a:endParaRPr lang="en-US" sz="1800" b="0" strike="noStrike" spc="-1" dirty="0">
              <a:latin typeface="Arial"/>
            </a:endParaRPr>
          </a:p>
          <a:p>
            <a:pPr marL="648000" lvl="2" indent="-21456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0m/s &lt;Speed &lt; 50m/s</a:t>
            </a:r>
            <a:endParaRPr lang="en-US" sz="1800" b="0" strike="noStrike" spc="-1" dirty="0">
              <a:latin typeface="Arial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68" name="Picture 167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169" name="Picture 168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1" name="Picture 170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172" name="Picture 171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icture 117"/>
          <p:cNvPicPr/>
          <p:nvPr/>
        </p:nvPicPr>
        <p:blipFill>
          <a:blip r:embed="rId2"/>
          <a:stretch/>
        </p:blipFill>
        <p:spPr>
          <a:xfrm>
            <a:off x="388440" y="151920"/>
            <a:ext cx="9354600" cy="5395320"/>
          </a:xfrm>
          <a:prstGeom prst="rect">
            <a:avLst/>
          </a:prstGeom>
          <a:ln>
            <a:noFill/>
          </a:ln>
        </p:spPr>
      </p:pic>
      <p:sp>
        <p:nvSpPr>
          <p:cNvPr id="119" name="TextShape 1"/>
          <p:cNvSpPr txBox="1"/>
          <p:nvPr/>
        </p:nvSpPr>
        <p:spPr>
          <a:xfrm>
            <a:off x="7151760" y="187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Picture 172"/>
          <p:cNvPicPr/>
          <p:nvPr/>
        </p:nvPicPr>
        <p:blipFill>
          <a:blip r:embed="rId2"/>
          <a:stretch/>
        </p:blipFill>
        <p:spPr>
          <a:xfrm>
            <a:off x="1702440" y="1800"/>
            <a:ext cx="6700320" cy="56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5" name="Picture 174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176" name="Picture 175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78" name="Picture 177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179" name="Picture 178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Picture 179"/>
          <p:cNvPicPr/>
          <p:nvPr/>
        </p:nvPicPr>
        <p:blipFill>
          <a:blip r:embed="rId2"/>
          <a:stretch/>
        </p:blipFill>
        <p:spPr>
          <a:xfrm>
            <a:off x="1702440" y="1800"/>
            <a:ext cx="6700320" cy="56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2" name="Picture 181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183" name="Picture 182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5" name="Picture 184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186" name="Picture 185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7" name="Picture 186"/>
          <p:cNvPicPr/>
          <p:nvPr/>
        </p:nvPicPr>
        <p:blipFill>
          <a:blip r:embed="rId2"/>
          <a:stretch/>
        </p:blipFill>
        <p:spPr>
          <a:xfrm>
            <a:off x="1702440" y="1800"/>
            <a:ext cx="6700320" cy="56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89" name="Picture 188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190" name="Picture 189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2" name="Picture 191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193" name="Picture 192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Picture 193"/>
          <p:cNvPicPr/>
          <p:nvPr/>
        </p:nvPicPr>
        <p:blipFill>
          <a:blip r:embed="rId2"/>
          <a:stretch/>
        </p:blipFill>
        <p:spPr>
          <a:xfrm>
            <a:off x="1702440" y="1800"/>
            <a:ext cx="6700320" cy="56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Picture 119"/>
          <p:cNvPicPr/>
          <p:nvPr/>
        </p:nvPicPr>
        <p:blipFill>
          <a:blip r:embed="rId2"/>
          <a:srcRect r="483"/>
          <a:stretch/>
        </p:blipFill>
        <p:spPr>
          <a:xfrm>
            <a:off x="26640" y="691200"/>
            <a:ext cx="10029240" cy="4316760"/>
          </a:xfrm>
          <a:prstGeom prst="rect">
            <a:avLst/>
          </a:prstGeom>
          <a:ln>
            <a:noFill/>
          </a:ln>
        </p:spPr>
      </p:pic>
      <p:sp>
        <p:nvSpPr>
          <p:cNvPr id="121" name="TextShape 1"/>
          <p:cNvSpPr txBox="1"/>
          <p:nvPr/>
        </p:nvSpPr>
        <p:spPr>
          <a:xfrm>
            <a:off x="7115760" y="655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6" name="Picture 195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197" name="Picture 196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199" name="Picture 198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200" name="Picture 199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Picture 200"/>
          <p:cNvPicPr/>
          <p:nvPr/>
        </p:nvPicPr>
        <p:blipFill>
          <a:blip r:embed="rId2"/>
          <a:stretch/>
        </p:blipFill>
        <p:spPr>
          <a:xfrm>
            <a:off x="1702440" y="1800"/>
            <a:ext cx="6700320" cy="56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3" name="Picture 202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204" name="Picture 203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CustomShape 1"/>
          <p:cNvSpPr/>
          <p:nvPr/>
        </p:nvSpPr>
        <p:spPr>
          <a:xfrm>
            <a:off x="408240" y="274320"/>
            <a:ext cx="4161600" cy="600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206" name="Picture 205"/>
          <p:cNvPicPr/>
          <p:nvPr/>
        </p:nvPicPr>
        <p:blipFill>
          <a:blip r:embed="rId2"/>
          <a:stretch/>
        </p:blipFill>
        <p:spPr>
          <a:xfrm>
            <a:off x="948600" y="69120"/>
            <a:ext cx="8218440" cy="2875680"/>
          </a:xfrm>
          <a:prstGeom prst="rect">
            <a:avLst/>
          </a:prstGeom>
          <a:ln>
            <a:noFill/>
          </a:ln>
        </p:spPr>
      </p:pic>
      <p:pic>
        <p:nvPicPr>
          <p:cNvPr id="207" name="Picture 206"/>
          <p:cNvPicPr/>
          <p:nvPr/>
        </p:nvPicPr>
        <p:blipFill>
          <a:blip r:embed="rId3"/>
          <a:stretch/>
        </p:blipFill>
        <p:spPr>
          <a:xfrm>
            <a:off x="948960" y="2805120"/>
            <a:ext cx="8218440" cy="287568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8" name="Picture 207"/>
          <p:cNvPicPr/>
          <p:nvPr/>
        </p:nvPicPr>
        <p:blipFill>
          <a:blip r:embed="rId2"/>
          <a:stretch/>
        </p:blipFill>
        <p:spPr>
          <a:xfrm>
            <a:off x="1702440" y="1800"/>
            <a:ext cx="6700320" cy="5669640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CustomShape 1"/>
          <p:cNvSpPr/>
          <p:nvPr/>
        </p:nvSpPr>
        <p:spPr>
          <a:xfrm>
            <a:off x="504000" y="1326600"/>
            <a:ext cx="9070200" cy="3286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>
            <a:normAutofit fontScale="94000"/>
          </a:bodyPr>
          <a:lstStyle/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 dirty="0">
                <a:solidFill>
                  <a:srgbClr val="000000"/>
                </a:solidFill>
                <a:latin typeface="Arial"/>
                <a:ea typeface="DejaVu Sans"/>
              </a:rPr>
              <a:t>In the following, 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air temperature @ 2m [deg C] is analyzed in relation to insects’ MTR [individuals km</a:t>
            </a:r>
            <a:r>
              <a:rPr lang="en-US" sz="1700" spc="-1" dirty="0">
                <a:solidFill>
                  <a:srgbClr val="000000"/>
                </a:solidFill>
                <a:latin typeface="Arial"/>
                <a:ea typeface="DejaVu Sans"/>
              </a:rPr>
              <a:t>-1</a:t>
            </a: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 hr-1]</a:t>
            </a: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March to July 2021</a:t>
            </a: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Time series of MTR and air temperature for each month</a:t>
            </a:r>
          </a:p>
          <a:p>
            <a:pPr marL="432000" indent="-322200">
              <a:lnSpc>
                <a:spcPct val="10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pc="-1" dirty="0">
                <a:solidFill>
                  <a:srgbClr val="000000"/>
                </a:solidFill>
                <a:latin typeface="Arial"/>
                <a:ea typeface="DejaVu Sans"/>
              </a:rPr>
              <a:t>Scatter plots of MTR versus air temperature for each month and for day and night, separately</a:t>
            </a:r>
          </a:p>
        </p:txBody>
      </p:sp>
    </p:spTree>
    <p:extLst>
      <p:ext uri="{BB962C8B-B14F-4D97-AF65-F5344CB8AC3E}">
        <p14:creationId xmlns:p14="http://schemas.microsoft.com/office/powerpoint/2010/main" val="197966460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Chart, histogram&#10;&#10;Description automatically generated">
            <a:extLst>
              <a:ext uri="{FF2B5EF4-FFF2-40B4-BE49-F238E27FC236}">
                <a16:creationId xmlns:a16="http://schemas.microsoft.com/office/drawing/2014/main" id="{1122559B-05EE-4F8B-B3E5-12BB7F64A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43835"/>
            <a:ext cx="10080625" cy="43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391686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Chart, scatter chart&#10;&#10;Description automatically generated">
            <a:extLst>
              <a:ext uri="{FF2B5EF4-FFF2-40B4-BE49-F238E27FC236}">
                <a16:creationId xmlns:a16="http://schemas.microsoft.com/office/drawing/2014/main" id="{EAAC9007-0D3D-4DFD-A78E-768A952B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83129"/>
            <a:ext cx="10080625" cy="470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0442330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2559B-05EE-4F8B-B3E5-12BB7F64A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43835"/>
            <a:ext cx="10080623" cy="43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65062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icture 121"/>
          <p:cNvPicPr/>
          <p:nvPr/>
        </p:nvPicPr>
        <p:blipFill>
          <a:blip r:embed="rId2"/>
          <a:srcRect r="1392"/>
          <a:stretch/>
        </p:blipFill>
        <p:spPr>
          <a:xfrm>
            <a:off x="26640" y="691200"/>
            <a:ext cx="9937800" cy="4316760"/>
          </a:xfrm>
          <a:prstGeom prst="rect">
            <a:avLst/>
          </a:prstGeom>
          <a:ln>
            <a:noFill/>
          </a:ln>
        </p:spPr>
      </p:pic>
      <p:sp>
        <p:nvSpPr>
          <p:cNvPr id="123" name="TextShape 1"/>
          <p:cNvSpPr txBox="1"/>
          <p:nvPr/>
        </p:nvSpPr>
        <p:spPr>
          <a:xfrm>
            <a:off x="7115760" y="655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C9007-0D3D-4DFD-A78E-768A952B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3129"/>
            <a:ext cx="10080625" cy="470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74894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2559B-05EE-4F8B-B3E5-12BB7F64A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43835"/>
            <a:ext cx="10080623" cy="43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9497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C9007-0D3D-4DFD-A78E-768A952B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3129"/>
            <a:ext cx="10080625" cy="470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0114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2559B-05EE-4F8B-B3E5-12BB7F64A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43835"/>
            <a:ext cx="10080623" cy="43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70218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C9007-0D3D-4DFD-A78E-768A952B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3129"/>
            <a:ext cx="10080625" cy="470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416260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122559B-05EE-4F8B-B3E5-12BB7F64AFC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" y="643835"/>
            <a:ext cx="10080623" cy="43828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76373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EAAC9007-0D3D-4DFD-A78E-768A952BE9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83129"/>
            <a:ext cx="10080625" cy="47042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545970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4" name="Picture 123"/>
          <p:cNvPicPr/>
          <p:nvPr/>
        </p:nvPicPr>
        <p:blipFill>
          <a:blip r:embed="rId2"/>
          <a:srcRect r="264"/>
          <a:stretch/>
        </p:blipFill>
        <p:spPr>
          <a:xfrm>
            <a:off x="26640" y="751320"/>
            <a:ext cx="10051560" cy="4196880"/>
          </a:xfrm>
          <a:prstGeom prst="rect">
            <a:avLst/>
          </a:prstGeom>
          <a:ln>
            <a:noFill/>
          </a:ln>
        </p:spPr>
      </p:pic>
      <p:sp>
        <p:nvSpPr>
          <p:cNvPr id="125" name="TextShape 1"/>
          <p:cNvSpPr txBox="1"/>
          <p:nvPr/>
        </p:nvSpPr>
        <p:spPr>
          <a:xfrm>
            <a:off x="7115760" y="655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Picture 125"/>
          <p:cNvPicPr/>
          <p:nvPr/>
        </p:nvPicPr>
        <p:blipFill>
          <a:blip r:embed="rId2"/>
          <a:srcRect r="445"/>
          <a:stretch/>
        </p:blipFill>
        <p:spPr>
          <a:xfrm>
            <a:off x="26640" y="691200"/>
            <a:ext cx="10029240" cy="4316760"/>
          </a:xfrm>
          <a:prstGeom prst="rect">
            <a:avLst/>
          </a:prstGeom>
          <a:ln>
            <a:noFill/>
          </a:ln>
        </p:spPr>
      </p:pic>
      <p:sp>
        <p:nvSpPr>
          <p:cNvPr id="127" name="TextShape 1"/>
          <p:cNvSpPr txBox="1"/>
          <p:nvPr/>
        </p:nvSpPr>
        <p:spPr>
          <a:xfrm>
            <a:off x="7115760" y="655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8" name="Picture 127"/>
          <p:cNvPicPr/>
          <p:nvPr/>
        </p:nvPicPr>
        <p:blipFill>
          <a:blip r:embed="rId2"/>
          <a:srcRect r="483"/>
          <a:stretch/>
        </p:blipFill>
        <p:spPr>
          <a:xfrm>
            <a:off x="26640" y="691200"/>
            <a:ext cx="10029240" cy="4316760"/>
          </a:xfrm>
          <a:prstGeom prst="rect">
            <a:avLst/>
          </a:prstGeom>
          <a:ln>
            <a:noFill/>
          </a:ln>
        </p:spPr>
      </p:pic>
      <p:sp>
        <p:nvSpPr>
          <p:cNvPr id="129" name="TextShape 1"/>
          <p:cNvSpPr txBox="1"/>
          <p:nvPr/>
        </p:nvSpPr>
        <p:spPr>
          <a:xfrm>
            <a:off x="7115760" y="655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0" name="Picture 129"/>
          <p:cNvPicPr/>
          <p:nvPr/>
        </p:nvPicPr>
        <p:blipFill>
          <a:blip r:embed="rId2"/>
          <a:srcRect r="457"/>
          <a:stretch/>
        </p:blipFill>
        <p:spPr>
          <a:xfrm>
            <a:off x="26640" y="691200"/>
            <a:ext cx="10029240" cy="4316760"/>
          </a:xfrm>
          <a:prstGeom prst="rect">
            <a:avLst/>
          </a:prstGeom>
          <a:ln>
            <a:noFill/>
          </a:ln>
        </p:spPr>
      </p:pic>
      <p:sp>
        <p:nvSpPr>
          <p:cNvPr id="131" name="TextShape 1"/>
          <p:cNvSpPr txBox="1"/>
          <p:nvPr/>
        </p:nvSpPr>
        <p:spPr>
          <a:xfrm>
            <a:off x="7115760" y="655920"/>
            <a:ext cx="2540880" cy="10288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>
            <a:noAutofit/>
          </a:bodyPr>
          <a:lstStyle/>
          <a:p>
            <a:r>
              <a:rPr lang="en-US" sz="1200" b="0" strike="noStrike" spc="-1">
                <a:latin typeface="Arial"/>
              </a:rPr>
              <a:t>- Bar height: mean MTR of each day/night</a:t>
            </a:r>
          </a:p>
          <a:p>
            <a:r>
              <a:rPr lang="en-US" sz="1200" b="0" strike="noStrike" spc="-1">
                <a:latin typeface="Arial"/>
              </a:rPr>
              <a:t>- Spread: first and third Quartiles</a:t>
            </a:r>
          </a:p>
          <a:p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8162</TotalTime>
  <Words>583</Words>
  <Application>Microsoft Office PowerPoint</Application>
  <PresentationFormat>Custom</PresentationFormat>
  <Paragraphs>57</Paragraphs>
  <Slides>56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56</vt:i4>
      </vt:variant>
    </vt:vector>
  </HeadingPairs>
  <TitlesOfParts>
    <vt:vector size="62" baseType="lpstr">
      <vt:lpstr>Arial</vt:lpstr>
      <vt:lpstr>Symbol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subject/>
  <dc:creator/>
  <dc:description/>
  <cp:lastModifiedBy>Leonardo Porcacchia</cp:lastModifiedBy>
  <cp:revision>21</cp:revision>
  <dcterms:created xsi:type="dcterms:W3CDTF">2021-03-19T12:47:59Z</dcterms:created>
  <dcterms:modified xsi:type="dcterms:W3CDTF">2021-10-19T14:18:27Z</dcterms:modified>
  <dc:language>en-US</dc:language>
</cp:coreProperties>
</file>